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7"/>
  </p:notesMasterIdLst>
  <p:handoutMasterIdLst>
    <p:handoutMasterId r:id="rId28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8" r:id="rId14"/>
    <p:sldId id="660" r:id="rId15"/>
    <p:sldId id="661" r:id="rId16"/>
    <p:sldId id="662" r:id="rId17"/>
    <p:sldId id="663" r:id="rId18"/>
    <p:sldId id="664" r:id="rId19"/>
    <p:sldId id="665" r:id="rId20"/>
    <p:sldId id="666" r:id="rId21"/>
    <p:sldId id="667" r:id="rId22"/>
    <p:sldId id="669" r:id="rId23"/>
    <p:sldId id="670" r:id="rId24"/>
    <p:sldId id="671" r:id="rId25"/>
    <p:sldId id="672" r:id="rId26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3529" autoAdjust="0"/>
  </p:normalViewPr>
  <p:slideViewPr>
    <p:cSldViewPr snapToGrid="0" snapToObjects="1">
      <p:cViewPr varScale="1">
        <p:scale>
          <a:sx n="227" d="100"/>
          <a:sy n="227" d="100"/>
        </p:scale>
        <p:origin x="756" y="186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2021-10-13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578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Before the first exercise I will show shortly how you can change configuration of cypress</a:t>
            </a:r>
          </a:p>
          <a:p>
            <a:pPr marL="0" indent="0">
              <a:buFontTx/>
              <a:buNone/>
            </a:pPr>
            <a:r>
              <a:rPr lang="en-US" noProof="0" dirty="0"/>
              <a:t>There exists many things you that you can change, but I will only show viewport and chrome window size.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change/set default values Cypress reads the file </a:t>
            </a:r>
            <a:r>
              <a:rPr lang="en-US" noProof="0" dirty="0" err="1"/>
              <a:t>cypress.json</a:t>
            </a:r>
            <a:r>
              <a:rPr lang="en-US" noProof="0" dirty="0"/>
              <a:t>, located in your projects root folder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create consistent tests it can be good to set the viewport of tested </a:t>
            </a:r>
            <a:r>
              <a:rPr lang="en-US" noProof="0" dirty="0" err="1"/>
              <a:t>browset</a:t>
            </a:r>
            <a:r>
              <a:rPr lang="en-US" noProof="0" dirty="0"/>
              <a:t>. Whatever size the physical window on screen have Cypress will always maintain the ordered viewport size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Viewport have a lot of predefined settings, like ‘iphone6’,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To change the chrome window size in your cypress execution browser you need to add setting to ./cypress/plugins/index.js file, just copy file from workshop folder, then set size for chrome  to your wished size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4775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When developing auto-tests in Cypress I prefer to use TypeScript instead of JavaScript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what is TypeScript? - 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When designing auto-tests in a larger scale it’s good practice to think about how you will organize your code</a:t>
            </a:r>
          </a:p>
          <a:p>
            <a:pPr marL="0" indent="0">
              <a:buFontTx/>
              <a:buNone/>
            </a:pPr>
            <a:r>
              <a:rPr lang="en-US" noProof="0" dirty="0"/>
              <a:t>One thing we want to do is to separate our element locators and our code. We also want code easy to maintain/refactor, so commonlyhttps://docs.cypress.io/api/commands/viewport used functions should be in one place and not in all the test-specs.</a:t>
            </a:r>
          </a:p>
          <a:p>
            <a:pPr marL="0" indent="0">
              <a:buFontTx/>
              <a:buNone/>
            </a:pPr>
            <a:r>
              <a:rPr lang="en-US" noProof="0" dirty="0"/>
              <a:t>A common way to help you to this is to use the PO pattern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Can be used by developers of webpages as well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simplest way of thinking of a PO is that it will abstract a webpage, so that the PO will have attributes like the page </a:t>
            </a:r>
            <a:r>
              <a:rPr lang="en-US" noProof="0" dirty="0" err="1"/>
              <a:t>url</a:t>
            </a:r>
            <a:r>
              <a:rPr lang="en-US" noProof="0" dirty="0"/>
              <a:t> and methods like </a:t>
            </a:r>
            <a:r>
              <a:rPr lang="en-US" noProof="0" dirty="0" err="1"/>
              <a:t>clickToNextPage</a:t>
            </a:r>
            <a:r>
              <a:rPr lang="en-US" noProof="0" dirty="0"/>
              <a:t>()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Martin Fowler have one explanation of PO, but there exists many more ofc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808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There exists a lot of theoretical opinions and ideas about PO.</a:t>
            </a:r>
          </a:p>
          <a:p>
            <a:pPr marL="0" indent="0">
              <a:buFontTx/>
              <a:buNone/>
            </a:pPr>
            <a:r>
              <a:rPr lang="en-US" noProof="0" dirty="0"/>
              <a:t>But I think it’s better to create your own opinion on them, so let’s make an example together.</a:t>
            </a:r>
          </a:p>
          <a:p>
            <a:pPr marL="0" indent="0">
              <a:buFontTx/>
              <a:buNone/>
            </a:pPr>
            <a:r>
              <a:rPr lang="en-US" noProof="0" dirty="0"/>
              <a:t>Let’s use CAG website, since we already written test for it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The test task is to check the contact person for all areas in system development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Start by creating a place to put our page objects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noProof="0" dirty="0"/>
              <a:t>I find it often useful to create one ‘parent’-page and then let other pages inherit from that page</a:t>
            </a:r>
            <a:br>
              <a:rPr lang="en-US" noProof="0" dirty="0"/>
            </a:br>
            <a:r>
              <a:rPr lang="en-US" noProof="0" dirty="0"/>
              <a:t>On CAG first page we see 4 areas, we will only test one of them, </a:t>
            </a:r>
            <a:r>
              <a:rPr lang="en-US" noProof="0" dirty="0" err="1"/>
              <a:t>Systemutveckling</a:t>
            </a:r>
            <a:r>
              <a:rPr lang="en-US" noProof="0" dirty="0"/>
              <a:t>.</a:t>
            </a:r>
            <a:br>
              <a:rPr lang="en-US" noProof="0" dirty="0"/>
            </a:br>
            <a:r>
              <a:rPr lang="en-US" noProof="0" dirty="0"/>
              <a:t>BUT to make the parent-page more future proof let’s look in the other areas as well</a:t>
            </a:r>
            <a:br>
              <a:rPr lang="en-US" noProof="0" dirty="0"/>
            </a:br>
            <a:r>
              <a:rPr lang="en-US" noProof="0" dirty="0"/>
              <a:t>All but </a:t>
            </a:r>
            <a:r>
              <a:rPr lang="en-US" noProof="0" dirty="0" err="1"/>
              <a:t>Utbildning</a:t>
            </a:r>
            <a:r>
              <a:rPr lang="en-US" noProof="0" dirty="0"/>
              <a:t> have </a:t>
            </a:r>
            <a:r>
              <a:rPr lang="en-US" noProof="0" dirty="0" err="1"/>
              <a:t>contacs</a:t>
            </a:r>
            <a:r>
              <a:rPr lang="en-US" noProof="0" dirty="0"/>
              <a:t>, so it seems a good ide to have a function to retrieve contact person in the parent page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ME: Open VS Code and walk thru </a:t>
            </a:r>
            <a:r>
              <a:rPr lang="en-US" noProof="0" dirty="0" err="1"/>
              <a:t>cag_po.ts</a:t>
            </a:r>
            <a:r>
              <a:rPr lang="en-US" noProof="0" dirty="0"/>
              <a:t> – tell all to create code at the same time OR simply copy </a:t>
            </a:r>
            <a:r>
              <a:rPr lang="en-US" noProof="0" dirty="0" err="1"/>
              <a:t>cag_po.ts</a:t>
            </a:r>
            <a:r>
              <a:rPr lang="en-US" noProof="0" dirty="0"/>
              <a:t>???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noProof="0" dirty="0"/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498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Open VS Code and walk thru </a:t>
            </a:r>
            <a:r>
              <a:rPr lang="en-US" noProof="0" dirty="0" err="1"/>
              <a:t>cag_home_po.ts</a:t>
            </a:r>
            <a:r>
              <a:rPr lang="en-US" noProof="0" dirty="0"/>
              <a:t>, this is at first very simple.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But I will show that inheritance works in </a:t>
            </a:r>
            <a:r>
              <a:rPr lang="en-US" noProof="0" dirty="0" err="1"/>
              <a:t>testscript</a:t>
            </a:r>
            <a:r>
              <a:rPr lang="en-US" noProof="0" dirty="0"/>
              <a:t> before adding more functionality to </a:t>
            </a:r>
            <a:r>
              <a:rPr lang="en-US" noProof="0" dirty="0" err="1"/>
              <a:t>sysutv</a:t>
            </a:r>
            <a:r>
              <a:rPr lang="en-US" noProof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noProof="0" dirty="0"/>
              <a:t>Should we have the tests/assertions in the PO’s? </a:t>
            </a:r>
            <a:r>
              <a:rPr lang="en-US" sz="1200" dirty="0"/>
              <a:t>Martin Fowler thinks not and I tend to agree with him. But the PO’s gets a bit more complex if we don’t do assertions in them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that a simple return won’t work -&gt; undefined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/>
              <a:t>Show assertion in PO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noProof="0" dirty="0" err="1"/>
              <a:t>Walkthru</a:t>
            </a:r>
            <a:r>
              <a:rPr lang="en-US" sz="1200" noProof="0" dirty="0"/>
              <a:t> </a:t>
            </a:r>
            <a:r>
              <a:rPr lang="en-US" sz="1200" dirty="0" err="1"/>
              <a:t>cag_sysutv_po.ts</a:t>
            </a:r>
            <a:r>
              <a:rPr lang="en-US" sz="1200" dirty="0"/>
              <a:t> + the tests in </a:t>
            </a:r>
            <a:r>
              <a:rPr lang="en-US" sz="1200" dirty="0" err="1"/>
              <a:t>checkPO_spec.ts</a:t>
            </a:r>
            <a:endParaRPr lang="en-US" sz="1200" noProof="0" dirty="0"/>
          </a:p>
          <a:p>
            <a:pPr marL="0" indent="0">
              <a:buFont typeface="Wingdings" panose="05000000000000000000" pitchFamily="2" charset="2"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184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So now it’s time for our 2:ns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9421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finish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723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0" indent="0">
              <a:buFontTx/>
              <a:buNone/>
            </a:pPr>
            <a:endParaRPr lang="en-US" noProof="0" dirty="0"/>
          </a:p>
          <a:p>
            <a:pPr marL="0" indent="0">
              <a:buFontTx/>
              <a:buNone/>
            </a:pPr>
            <a:r>
              <a:rPr lang="en-US" noProof="0" dirty="0"/>
              <a:t>Show element playground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tests in the finished </a:t>
            </a:r>
          </a:p>
          <a:p>
            <a:pPr marL="2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&lt;&lt; c:a 45 min &gt;&gt;</a:t>
            </a:r>
          </a:p>
          <a:p>
            <a:pPr marL="2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configuration#cypress-js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Cypress Configuration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324926" y="1004782"/>
            <a:ext cx="9365412" cy="402650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default settings are defined in the file ./</a:t>
            </a:r>
            <a:r>
              <a:rPr lang="en-US" dirty="0" err="1"/>
              <a:t>cypress.json</a:t>
            </a:r>
            <a:endParaRPr lang="en-US" dirty="0"/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created when running Cypress first time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 file is initially empty, so it’s used to change standard default settings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There are many settings you can change, read more on:</a:t>
            </a:r>
            <a:br>
              <a:rPr lang="en-US" sz="1800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  <a:hlinkClick r:id="rId3"/>
              </a:rPr>
              <a:t>https://docs.cypress.io/guides/references/configuration#cypress-json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Set web browser window size: {  "</a:t>
            </a:r>
            <a:r>
              <a:rPr lang="en-US" sz="1800" dirty="0" err="1">
                <a:solidFill>
                  <a:srgbClr val="000000"/>
                </a:solidFill>
              </a:rPr>
              <a:t>viewportWidth</a:t>
            </a:r>
            <a:r>
              <a:rPr lang="en-US" sz="1800" dirty="0">
                <a:solidFill>
                  <a:srgbClr val="000000"/>
                </a:solidFill>
              </a:rPr>
              <a:t>": 1200,  "</a:t>
            </a:r>
            <a:r>
              <a:rPr lang="en-US" sz="1800" dirty="0" err="1">
                <a:solidFill>
                  <a:srgbClr val="000000"/>
                </a:solidFill>
              </a:rPr>
              <a:t>viewportHeight</a:t>
            </a:r>
            <a:r>
              <a:rPr lang="en-US" sz="1800" dirty="0">
                <a:solidFill>
                  <a:srgbClr val="000000"/>
                </a:solidFill>
              </a:rPr>
              <a:t>": 1000}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Can also be set with command (in code): </a:t>
            </a:r>
            <a:r>
              <a:rPr lang="en-US" sz="1800" dirty="0" err="1">
                <a:solidFill>
                  <a:srgbClr val="000000"/>
                </a:solidFill>
              </a:rPr>
              <a:t>cy.viewport</a:t>
            </a:r>
            <a:r>
              <a:rPr lang="en-US" sz="1800" dirty="0">
                <a:solidFill>
                  <a:srgbClr val="000000"/>
                </a:solidFill>
              </a:rPr>
              <a:t>()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Help on Cypress commands can be accessed with: https://docs.cypress.io/api/commands/viewport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Change size of chrome window by adding setting to file: ./cypress/plugins/index.js</a:t>
            </a:r>
          </a:p>
          <a:p>
            <a:pPr lvl="2"/>
            <a:r>
              <a:rPr lang="sv" sz="1300" dirty="0">
                <a:solidFill>
                  <a:srgbClr val="000000"/>
                </a:solidFill>
              </a:rPr>
              <a:t>Copy ./workshop/</a:t>
            </a:r>
            <a:r>
              <a:rPr lang="en-US" sz="1300" dirty="0">
                <a:solidFill>
                  <a:srgbClr val="000000"/>
                </a:solidFill>
              </a:rPr>
              <a:t>cypress-plugin-index.js to ./cypress/plugins/index.js</a:t>
            </a:r>
            <a:endParaRPr lang="sv" sz="13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9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 Model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A design pattern for auto tests of webpages.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Typically, the PO’s for a site encapsulates the actual html-pages.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Martin Fowler have (in my opinion) a good explanation of PO:</a:t>
            </a:r>
            <a:br>
              <a:rPr lang="en-US" sz="1800" dirty="0"/>
            </a:br>
            <a:r>
              <a:rPr lang="en-US" sz="1800" dirty="0"/>
              <a:t>https://martinfowler.com/bliki/PageObject.html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9346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Example Parent Page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The Task:</a:t>
            </a:r>
            <a:br>
              <a:rPr lang="en-US" sz="1800" dirty="0"/>
            </a:br>
            <a:r>
              <a:rPr lang="en-US" sz="1800" dirty="0"/>
              <a:t>Check contact person for all areas in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Separate code from tests, create folder ‘</a:t>
            </a:r>
            <a:r>
              <a:rPr lang="en-US" sz="1800" dirty="0" err="1"/>
              <a:t>pageobjects</a:t>
            </a:r>
            <a:r>
              <a:rPr lang="en-US" sz="1800" dirty="0"/>
              <a:t>’ in ./cypress folder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have a look at CAG website.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4 different areas. In our task we are only concerned in 1, ‘</a:t>
            </a:r>
            <a:r>
              <a:rPr lang="en-US" sz="1800" dirty="0" err="1"/>
              <a:t>Systemutveckling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In your ‘pageobjects’ folder create file ‘</a:t>
            </a:r>
            <a:r>
              <a:rPr lang="en-US" sz="1800" dirty="0" err="1"/>
              <a:t>cag_po.ts</a:t>
            </a:r>
            <a:r>
              <a:rPr lang="en-US" sz="1800" dirty="0"/>
              <a:t>’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I will walk you through creation of the parent page.</a:t>
            </a:r>
            <a:br>
              <a:rPr lang="en-US" sz="1800" dirty="0"/>
            </a:br>
            <a:endParaRPr lang="en-US" sz="18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647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Page Objects, Child Pages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Now let’s create our first child page object, </a:t>
            </a:r>
            <a:r>
              <a:rPr lang="en-US" sz="1800" dirty="0" err="1"/>
              <a:t>cag_home_po.ts</a:t>
            </a:r>
            <a:r>
              <a:rPr lang="en-US" sz="1800" dirty="0"/>
              <a:t>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Create first test-spec to see how PO’s will be utilized. </a:t>
            </a:r>
            <a:br>
              <a:rPr lang="en-US" sz="1800" dirty="0"/>
            </a:br>
            <a:r>
              <a:rPr lang="en-US" sz="1800" dirty="0"/>
              <a:t>./cypress/integration/</a:t>
            </a:r>
            <a:r>
              <a:rPr lang="en-US" sz="1800" dirty="0" err="1"/>
              <a:t>checkPO_spec.ts</a:t>
            </a:r>
            <a:endParaRPr lang="en-US" sz="18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Tests in PO or not? </a:t>
            </a:r>
          </a:p>
          <a:p>
            <a:pPr marL="70920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Separation of responsibilities – so no tests in PO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1800" dirty="0"/>
              <a:t>Let’s create our 2:nd child page to encapsulate the ‘</a:t>
            </a:r>
            <a:r>
              <a:rPr lang="en-US" sz="1800" dirty="0" err="1"/>
              <a:t>Systemutveckling</a:t>
            </a:r>
            <a:r>
              <a:rPr lang="en-US" sz="1800" dirty="0"/>
              <a:t>’ page.</a:t>
            </a:r>
            <a:br>
              <a:rPr lang="en-US" sz="1800" dirty="0"/>
            </a:br>
            <a:r>
              <a:rPr lang="en-US" sz="1800" dirty="0"/>
              <a:t>./cypress/pageobjects/</a:t>
            </a:r>
            <a:r>
              <a:rPr lang="en-US" sz="1800" dirty="0" err="1"/>
              <a:t>cag_sysutv_po.ts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0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Copy </a:t>
            </a:r>
            <a:r>
              <a:rPr lang="en-US" sz="2400" dirty="0" err="1"/>
              <a:t>checkPO.ts</a:t>
            </a:r>
            <a:r>
              <a:rPr lang="en-US" sz="2400" dirty="0"/>
              <a:t> to ./cypress/integration/Exercises and then rename it to ex2_spec.ts</a:t>
            </a:r>
          </a:p>
          <a:p>
            <a:r>
              <a:rPr lang="en-US" sz="2400" dirty="0"/>
              <a:t>In ex2_spec.ts first correct the errors in the imports.</a:t>
            </a:r>
            <a:br>
              <a:rPr lang="en-US" sz="2400" dirty="0"/>
            </a:br>
            <a:r>
              <a:rPr lang="en-US" sz="2400" dirty="0"/>
              <a:t>Then Continue with implementing the stubbed tests.</a:t>
            </a:r>
          </a:p>
          <a:p>
            <a:r>
              <a:rPr lang="en-US" sz="2400" dirty="0"/>
              <a:t>The task is to check that it’s the correct contact person for each of the business areas in ‘</a:t>
            </a:r>
            <a:r>
              <a:rPr lang="en-US" sz="2400" dirty="0" err="1"/>
              <a:t>Systemutveckling</a:t>
            </a:r>
            <a:r>
              <a:rPr lang="en-US" sz="2400" dirty="0"/>
              <a:t>’.</a:t>
            </a:r>
          </a:p>
          <a:p>
            <a:pPr lvl="1"/>
            <a:r>
              <a:rPr lang="en-US" dirty="0"/>
              <a:t>But we limit us to areas ‘Integration’, ‘Java’ and ‘</a:t>
            </a:r>
            <a:r>
              <a:rPr lang="en-US" dirty="0" err="1"/>
              <a:t>Testautomation</a:t>
            </a:r>
            <a:r>
              <a:rPr lang="en-US" dirty="0"/>
              <a:t>’.</a:t>
            </a: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99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Solution Exercise 2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29861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It’s a complete test tool.</a:t>
            </a:r>
          </a:p>
          <a:p>
            <a:pPr marL="0" indent="0">
              <a:buFont typeface="Wingdings" pitchFamily="2" charset="2"/>
              <a:buNone/>
            </a:pPr>
            <a:endParaRPr lang="sv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53451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https://docs.cypress.io/guides/getting-started/writing-your-first-test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2648</TotalTime>
  <Words>2867</Words>
  <Application>Microsoft Office PowerPoint</Application>
  <PresentationFormat>On-screen Show (16:9)</PresentationFormat>
  <Paragraphs>263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Cypress Configuration</vt:lpstr>
      <vt:lpstr>Exercise 1</vt:lpstr>
      <vt:lpstr>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  <vt:lpstr>Page Object Model</vt:lpstr>
      <vt:lpstr>Page Objects, Example Parent Page</vt:lpstr>
      <vt:lpstr>Page Objects, Child Pages</vt:lpstr>
      <vt:lpstr>Exercise 2</vt:lpstr>
      <vt:lpstr>Solution 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102</cp:revision>
  <cp:lastPrinted>2021-05-17T11:38:52Z</cp:lastPrinted>
  <dcterms:created xsi:type="dcterms:W3CDTF">2021-09-30T13:37:35Z</dcterms:created>
  <dcterms:modified xsi:type="dcterms:W3CDTF">2021-10-13T14:50:31Z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